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60"/>
  </p:notesMasterIdLst>
  <p:sldIdLst>
    <p:sldId id="257" r:id="rId3"/>
    <p:sldId id="301" r:id="rId4"/>
    <p:sldId id="260" r:id="rId5"/>
    <p:sldId id="302" r:id="rId6"/>
    <p:sldId id="259" r:id="rId7"/>
    <p:sldId id="261" r:id="rId8"/>
    <p:sldId id="300" r:id="rId9"/>
    <p:sldId id="276" r:id="rId10"/>
    <p:sldId id="274" r:id="rId11"/>
    <p:sldId id="279" r:id="rId12"/>
    <p:sldId id="275" r:id="rId13"/>
    <p:sldId id="277" r:id="rId14"/>
    <p:sldId id="273" r:id="rId15"/>
    <p:sldId id="303" r:id="rId16"/>
    <p:sldId id="271" r:id="rId17"/>
    <p:sldId id="296" r:id="rId18"/>
    <p:sldId id="345" r:id="rId19"/>
    <p:sldId id="325" r:id="rId20"/>
    <p:sldId id="326" r:id="rId21"/>
    <p:sldId id="327" r:id="rId22"/>
    <p:sldId id="332" r:id="rId23"/>
    <p:sldId id="333" r:id="rId24"/>
    <p:sldId id="328" r:id="rId25"/>
    <p:sldId id="311" r:id="rId26"/>
    <p:sldId id="312" r:id="rId27"/>
    <p:sldId id="313" r:id="rId28"/>
    <p:sldId id="314" r:id="rId29"/>
    <p:sldId id="329" r:id="rId30"/>
    <p:sldId id="307" r:id="rId31"/>
    <p:sldId id="308" r:id="rId32"/>
    <p:sldId id="335" r:id="rId33"/>
    <p:sldId id="330" r:id="rId34"/>
    <p:sldId id="321" r:id="rId35"/>
    <p:sldId id="334" r:id="rId36"/>
    <p:sldId id="331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4" r:id="rId47"/>
    <p:sldId id="295" r:id="rId48"/>
    <p:sldId id="293" r:id="rId49"/>
    <p:sldId id="337" r:id="rId50"/>
    <p:sldId id="299" r:id="rId51"/>
    <p:sldId id="340" r:id="rId52"/>
    <p:sldId id="344" r:id="rId53"/>
    <p:sldId id="322" r:id="rId54"/>
    <p:sldId id="341" r:id="rId55"/>
    <p:sldId id="342" r:id="rId56"/>
    <p:sldId id="343" r:id="rId57"/>
    <p:sldId id="323" r:id="rId58"/>
    <p:sldId id="33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00FF"/>
    <a:srgbClr val="F40076"/>
    <a:srgbClr val="56AD03"/>
    <a:srgbClr val="17BBBB"/>
    <a:srgbClr val="FC4851"/>
    <a:srgbClr val="CC38FF"/>
    <a:srgbClr val="619CFF"/>
    <a:srgbClr val="00BA38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>
      <p:cViewPr>
        <p:scale>
          <a:sx n="86" d="100"/>
          <a:sy n="86" d="100"/>
        </p:scale>
        <p:origin x="5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83A18-EEDF-42A9-B773-CFB58DBB27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E5D3C-489D-44B2-A987-D4EF47046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pie-charts-are-the-worst-2013-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lkelab.org/cowplot/reference/stamp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bad-infographic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designer! I approach</a:t>
            </a:r>
            <a:r>
              <a:rPr lang="en-US" baseline="0" dirty="0"/>
              <a:t> data </a:t>
            </a:r>
            <a:r>
              <a:rPr lang="en-US" baseline="0" dirty="0" err="1"/>
              <a:t>viz</a:t>
            </a:r>
            <a:r>
              <a:rPr lang="en-US" baseline="0" dirty="0"/>
              <a:t> from a communication/information perspective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color sparingly: color attracts attention, and that’s a finite resource that’d be better spent on your message. Default</a:t>
            </a:r>
            <a:r>
              <a:rPr lang="en-US" baseline="0" dirty="0"/>
              <a:t> colors of plotting program are usually fine.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color sparingly: color attracts attention, and that’s a finite resource that’d be better spent on your message. Default</a:t>
            </a:r>
            <a:r>
              <a:rPr lang="en-US" baseline="0" dirty="0"/>
              <a:t> colors of plotting program are usually fine. 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4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Titles should not be just a regurgitation of the axis labels!</a:t>
            </a:r>
            <a:r>
              <a:rPr lang="en-US" baseline="0" dirty="0"/>
              <a:t> What’s most important is not what the data is, but what the data means.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 audience to spend as little time as possible deciphering your plot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message this plot is telling us???</a:t>
            </a:r>
          </a:p>
          <a:p>
            <a:r>
              <a:rPr lang="en-US" dirty="0"/>
              <a:t>If the title weren’t there, we would still know that </a:t>
            </a:r>
            <a:r>
              <a:rPr lang="en-US" dirty="0">
                <a:sym typeface="Wingdings" panose="05000000000000000000" pitchFamily="2" charset="2"/>
              </a:rPr>
              <a:t> it’s not adding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7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Data-to-ink ratio: closing eye &amp; what’s first you see </a:t>
            </a:r>
            <a:r>
              <a:rPr lang="mr-IN" dirty="0"/>
              <a:t>–</a:t>
            </a:r>
            <a:r>
              <a:rPr lang="en-US" dirty="0"/>
              <a:t> as much data in as little 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Remove gridlines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needs to stand on its own – anyone could look at it without you and understand your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08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Reformat y-axis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Reformat x-axis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Change and re-align title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Closing eyes practice</a:t>
            </a:r>
            <a:r>
              <a:rPr lang="en-US" baseline="0" dirty="0"/>
              <a:t> on this page! Changing from bar plot to line plot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Removing second color of plan units horizontal line.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Cutting out end of plot (in the future)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Labeling directly on the 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Wrapping it up to make your point as clear as possible!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different</a:t>
            </a:r>
            <a:r>
              <a:rPr lang="en-US" baseline="0" dirty="0"/>
              <a:t> goals of data </a:t>
            </a:r>
            <a:r>
              <a:rPr lang="en-US" baseline="0" dirty="0" err="1"/>
              <a:t>viz</a:t>
            </a:r>
            <a:r>
              <a:rPr lang="en-US" baseline="0" dirty="0"/>
              <a:t>: convincing audience, reporting on outcomes (trust is already there), presenting technical/niche topic to wider audience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putting time into your visualization is like spending months preparing a ballet recital and then doing it on a basketball court with 75% lights burned out – probably great, but your audience isn’t going to see it as well as they could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6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plot can stand on its own! Especially important if you won’t always be there to interpret the plot (e.g. publication, report)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</a:t>
            </a:r>
            <a:r>
              <a:rPr lang="en-US" baseline="0" dirty="0"/>
              <a:t>g with Data Source: https://</a:t>
            </a:r>
            <a:r>
              <a:rPr lang="en-US" baseline="0" dirty="0" err="1"/>
              <a:t>drive.google.com</a:t>
            </a:r>
            <a:r>
              <a:rPr lang="en-US" baseline="0" dirty="0"/>
              <a:t>/file/d/1XZkfeJi5D_FRjLNN02C2IoMev2Rscupp/view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Combination of tiny removals and careful thought changed the plot entirely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6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86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81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81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2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https://www.businessinsider.com/pie-charts-are-the-worst-2013-6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6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https://wilkelab.org/cowplot/reference/stamp.html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9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https://visme.co/blog/bad-infographics/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2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 obvious when you read them,</a:t>
            </a:r>
            <a:r>
              <a:rPr lang="en-US" baseline="0" dirty="0"/>
              <a:t> but I’ve never seen them written down and I see them being broken all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1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Axis tick lengths:</a:t>
            </a:r>
          </a:p>
          <a:p>
            <a:pPr lvl="1"/>
            <a:r>
              <a:rPr lang="en-US" dirty="0"/>
              <a:t>Days, maybe make it 30-day intervals</a:t>
            </a:r>
          </a:p>
          <a:p>
            <a:pPr lvl="1"/>
            <a:r>
              <a:rPr lang="en-US" dirty="0"/>
              <a:t>Money, maybe every 100 or 10,000</a:t>
            </a:r>
          </a:p>
          <a:p>
            <a:pPr lvl="1"/>
            <a:r>
              <a:rPr lang="en-US" dirty="0"/>
              <a:t>Percentiles, maybe every .1 or .25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5D3C-489D-44B2-A987-D4EF47046C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80857"/>
            <a:ext cx="10363200" cy="1726059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18112"/>
            <a:ext cx="8534400" cy="722049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  <a:effectLst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71620"/>
            <a:ext cx="426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E626035-C405-7A43-87DE-8D5091C505B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00530" y="3506916"/>
            <a:ext cx="2790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28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EC0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3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3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40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70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55467" y="6271694"/>
            <a:ext cx="30747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86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80857"/>
            <a:ext cx="10363200" cy="1726059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18112"/>
            <a:ext cx="8534400" cy="722049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  <a:effectLst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71620"/>
            <a:ext cx="426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E626035-C405-7A43-87DE-8D5091C505B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700530" y="3506916"/>
            <a:ext cx="2790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6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280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03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875" y="2022652"/>
            <a:ext cx="7770565" cy="9034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147" y="3349127"/>
            <a:ext cx="7506159" cy="2534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53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92"/>
            <a:ext cx="12192000" cy="3763899"/>
          </a:xfrm>
          <a:prstGeom prst="rect">
            <a:avLst/>
          </a:prstGeom>
          <a:solidFill>
            <a:srgbClr val="D4D5D7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Autofit/>
          </a:bodyPr>
          <a:lstStyle>
            <a:lvl1pPr algn="l">
              <a:defRPr sz="4267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12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280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24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6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2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4D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8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EC0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7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3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33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43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71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27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55467" y="6271694"/>
            <a:ext cx="30747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BE03C0-7D88-4706-BB94-7C1E2BA21C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3741" y="1369361"/>
            <a:ext cx="9804519" cy="4902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875" y="2022652"/>
            <a:ext cx="7770565" cy="9034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147" y="3349127"/>
            <a:ext cx="7506159" cy="2534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836147" y="3046604"/>
            <a:ext cx="881349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24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92"/>
            <a:ext cx="12192000" cy="3763899"/>
          </a:xfrm>
          <a:prstGeom prst="rect">
            <a:avLst/>
          </a:prstGeom>
          <a:solidFill>
            <a:srgbClr val="D4D5D7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Autofit/>
          </a:bodyPr>
          <a:lstStyle>
            <a:lvl1pPr algn="l">
              <a:defRPr sz="4267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197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4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5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4D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8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03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2770"/>
            <a:ext cx="10972800" cy="428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71620"/>
            <a:ext cx="426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E626035-C405-7A43-87DE-8D5091C505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855468" y="6356352"/>
            <a:ext cx="0" cy="497555"/>
          </a:xfrm>
          <a:prstGeom prst="line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8634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609570" rtl="0" eaLnBrk="1" latinLnBrk="0" hangingPunct="1">
        <a:spcBef>
          <a:spcPct val="0"/>
        </a:spcBef>
        <a:buNone/>
        <a:defRPr sz="3200" b="1" kern="1200" cap="none" baseline="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j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j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1467" kern="1200">
          <a:solidFill>
            <a:schemeClr val="tx1"/>
          </a:solidFill>
          <a:latin typeface="+mj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1467" kern="1200">
          <a:solidFill>
            <a:schemeClr val="tx1"/>
          </a:solidFill>
          <a:latin typeface="+mj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03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2770"/>
            <a:ext cx="10972800" cy="428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271620"/>
            <a:ext cx="426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E626035-C405-7A43-87DE-8D5091C505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063" y="193931"/>
            <a:ext cx="11825875" cy="6470139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855468" y="6356352"/>
            <a:ext cx="0" cy="497555"/>
          </a:xfrm>
          <a:prstGeom prst="line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5727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l" defTabSz="609570" rtl="0" eaLnBrk="1" latinLnBrk="0" hangingPunct="1">
        <a:spcBef>
          <a:spcPct val="0"/>
        </a:spcBef>
        <a:buNone/>
        <a:defRPr sz="3200" b="1" kern="1200" cap="none" baseline="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j-lt"/>
          <a:ea typeface="+mn-ea"/>
          <a:cs typeface="+mn-cs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j-lt"/>
          <a:ea typeface="+mn-ea"/>
          <a:cs typeface="+mn-cs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1467" kern="1200">
          <a:solidFill>
            <a:schemeClr val="tx1"/>
          </a:solidFill>
          <a:latin typeface="+mj-lt"/>
          <a:ea typeface="+mn-ea"/>
          <a:cs typeface="+mn-cs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1467" kern="1200">
          <a:solidFill>
            <a:schemeClr val="tx1"/>
          </a:solidFill>
          <a:latin typeface="+mj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usinessinsider.com/pie-charts-are-the-worst-2013-6" TargetMode="External"/><Relationship Id="rId4" Type="http://schemas.openxmlformats.org/officeDocument/2006/relationships/hyperlink" Target="https://visme.co/blog/bad-infographic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llmatthew/status/1223080525532991489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usinessinsider.com/pie-charts-are-the-worst-2013-6" TargetMode="External"/><Relationship Id="rId4" Type="http://schemas.openxmlformats.org/officeDocument/2006/relationships/hyperlink" Target="https://twitter.com/ballmatthew/status/122308052553299148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torytellingwithdata.com/blog/2019/9/19/strip-away-nonessentia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tebbe/DataViz" TargetMode="Externa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7" Type="http://schemas.openxmlformats.org/officeDocument/2006/relationships/hyperlink" Target="https://www.amelia.mn/TeachingDataCommunication.pdf" TargetMode="External"/><Relationship Id="rId2" Type="http://schemas.openxmlformats.org/officeDocument/2006/relationships/hyperlink" Target="http://www.storytellingwithdata.com/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lkelab.org/practicalgg" TargetMode="External"/><Relationship Id="rId5" Type="http://schemas.openxmlformats.org/officeDocument/2006/relationships/hyperlink" Target="https://evamaerey.github.io/ggplot_flipbook/ggplot_flipbook_xaringan.html%231" TargetMode="External"/><Relationship Id="rId4" Type="http://schemas.openxmlformats.org/officeDocument/2006/relationships/hyperlink" Target="https://www.williamrchase.com/slides/ggplot_intro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usinessinsider.com/pie-charts-are-the-worst-2013-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lkelab.org/cowplot/reference/stam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F6AF-ED1D-48AD-A14A-85AFA06E3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Effective Data Visualization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BAFA7-E530-4784-909C-BC1EA8FD5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Kira Tebbe </a:t>
            </a:r>
            <a:r>
              <a:rPr lang="en-US" sz="2400" dirty="0">
                <a:solidFill>
                  <a:srgbClr val="FFFFFF"/>
                </a:solidFill>
              </a:rPr>
              <a:t>-</a:t>
            </a:r>
            <a:r>
              <a:rPr lang="en-US" dirty="0">
                <a:solidFill>
                  <a:srgbClr val="FFFFFF"/>
                </a:solidFill>
              </a:rPr>
              <a:t> February 25,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19CFD-40B4-4D5A-BFE9-312FA14EB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4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C3AB-CD24-4886-975C-41D450D5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82953-57F8-433A-A101-47F21FC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1D291EF-8D9C-4033-A5AC-02D047F9F2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8017" r="648" b="429"/>
          <a:stretch/>
        </p:blipFill>
        <p:spPr>
          <a:xfrm>
            <a:off x="1257299" y="1026520"/>
            <a:ext cx="9677401" cy="5610225"/>
          </a:xfrm>
        </p:spPr>
      </p:pic>
      <p:sp>
        <p:nvSpPr>
          <p:cNvPr id="5" name="TextBox 4">
            <a:hlinkClick r:id="rId4"/>
          </p:cNvPr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0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5ABC-BF29-4CF9-AAE9-CCE59EFF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6364-B466-461A-892B-BF7A9A1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icture containing fence&#10;&#10;Description automatically generated">
            <a:extLst>
              <a:ext uri="{FF2B5EF4-FFF2-40B4-BE49-F238E27FC236}">
                <a16:creationId xmlns:a16="http://schemas.microsoft.com/office/drawing/2014/main" id="{8B42EE8B-4434-4A68-8D51-E858F9AA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30" y="1178105"/>
            <a:ext cx="6841695" cy="5339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4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5ABC-BF29-4CF9-AAE9-CCE59EFF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6364-B466-461A-892B-BF7A9A1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A picture containing fence&#10;&#10;Description automatically generated">
            <a:extLst>
              <a:ext uri="{FF2B5EF4-FFF2-40B4-BE49-F238E27FC236}">
                <a16:creationId xmlns:a16="http://schemas.microsoft.com/office/drawing/2014/main" id="{20DBA576-35A7-4F74-8555-10282CDC1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8715"/>
            <a:ext cx="5699668" cy="444815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B0DDFB-65DA-41F2-ACE7-2441CAD3B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7" y="1598715"/>
            <a:ext cx="5766023" cy="4405331"/>
          </a:xfrm>
          <a:prstGeom prst="rect">
            <a:avLst/>
          </a:prstGeom>
        </p:spPr>
      </p:pic>
      <p:sp>
        <p:nvSpPr>
          <p:cNvPr id="6" name="TextBox 5">
            <a:hlinkClick r:id="rId4"/>
          </p:cNvPr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0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C3AB-CD24-4886-975C-41D450D5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82953-57F8-433A-A101-47F21FC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D7F10D9-EA18-46C8-9074-21F0FE71C8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395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0788" y="2169403"/>
            <a:ext cx="6847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Parts of 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1931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4E22DE-F497-4012-B748-1A4298EBD0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35175-C78F-4F10-A185-05B85C6D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F6B8A1-2949-4157-8219-63778BF0558D}"/>
              </a:ext>
            </a:extLst>
          </p:cNvPr>
          <p:cNvSpPr txBox="1"/>
          <p:nvPr/>
        </p:nvSpPr>
        <p:spPr>
          <a:xfrm>
            <a:off x="8567531" y="1064764"/>
            <a:ext cx="30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Plot type &amp; aesthetics (color, size, shape, opacity)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C3BE53-2C66-4F15-B324-043BEBA3CB5D}"/>
              </a:ext>
            </a:extLst>
          </p:cNvPr>
          <p:cNvSpPr txBox="1"/>
          <p:nvPr/>
        </p:nvSpPr>
        <p:spPr>
          <a:xfrm>
            <a:off x="4930834" y="312681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Title and subtitle (size, font, color, location)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2CDF18-BA8E-4C83-B981-39F74415A2C3}"/>
              </a:ext>
            </a:extLst>
          </p:cNvPr>
          <p:cNvSpPr txBox="1"/>
          <p:nvPr/>
        </p:nvSpPr>
        <p:spPr>
          <a:xfrm>
            <a:off x="1606609" y="446031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Background color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353EC-8C13-4BFA-9B11-E08FF4E08806}"/>
              </a:ext>
            </a:extLst>
          </p:cNvPr>
          <p:cNvSpPr txBox="1"/>
          <p:nvPr/>
        </p:nvSpPr>
        <p:spPr>
          <a:xfrm>
            <a:off x="609601" y="979521"/>
            <a:ext cx="2124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Major &amp; minor gridline frequency and color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989E4A-85AD-4E7E-94EC-D88DEE3A69DF}"/>
              </a:ext>
            </a:extLst>
          </p:cNvPr>
          <p:cNvSpPr txBox="1"/>
          <p:nvPr/>
        </p:nvSpPr>
        <p:spPr>
          <a:xfrm>
            <a:off x="216605" y="3944904"/>
            <a:ext cx="133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 and Y axis labels (size, font, color, tilt)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1B9E70-8F69-48C1-A577-5210790F60D7}"/>
              </a:ext>
            </a:extLst>
          </p:cNvPr>
          <p:cNvSpPr txBox="1"/>
          <p:nvPr/>
        </p:nvSpPr>
        <p:spPr>
          <a:xfrm>
            <a:off x="2362200" y="599041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X and Y axis tick marks (frequency, label, size, color)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D26AA-A573-4E10-AE4F-1A95E81CFBA4}"/>
              </a:ext>
            </a:extLst>
          </p:cNvPr>
          <p:cNvSpPr txBox="1"/>
          <p:nvPr/>
        </p:nvSpPr>
        <p:spPr>
          <a:xfrm>
            <a:off x="9788584" y="2343233"/>
            <a:ext cx="241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Legend title (size, font, color, location, existence)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2CF8AE-11F4-4A99-945C-5662CC8F9105}"/>
              </a:ext>
            </a:extLst>
          </p:cNvPr>
          <p:cNvSpPr txBox="1"/>
          <p:nvPr/>
        </p:nvSpPr>
        <p:spPr>
          <a:xfrm>
            <a:off x="9788584" y="5348290"/>
            <a:ext cx="241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Added text on the plot/animation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F0DF75-8F0E-42CB-B3C1-1D83C72E31DF}"/>
              </a:ext>
            </a:extLst>
          </p:cNvPr>
          <p:cNvSpPr/>
          <p:nvPr/>
        </p:nvSpPr>
        <p:spPr>
          <a:xfrm>
            <a:off x="1736665" y="4637090"/>
            <a:ext cx="1816160" cy="1076325"/>
          </a:xfrm>
          <a:prstGeom prst="ellipse">
            <a:avLst/>
          </a:prstGeom>
          <a:noFill/>
          <a:ln w="38100">
            <a:solidFill>
              <a:srgbClr val="F8766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C7D70B8-6184-4D08-9937-2FC478C7FB2E}"/>
              </a:ext>
            </a:extLst>
          </p:cNvPr>
          <p:cNvSpPr/>
          <p:nvPr/>
        </p:nvSpPr>
        <p:spPr>
          <a:xfrm rot="20095462">
            <a:off x="4096733" y="3227963"/>
            <a:ext cx="3387785" cy="1185055"/>
          </a:xfrm>
          <a:prstGeom prst="ellipse">
            <a:avLst/>
          </a:prstGeom>
          <a:noFill/>
          <a:ln w="38100">
            <a:solidFill>
              <a:srgbClr val="00BA3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D92FF3-DEBA-4381-ADF9-8310F1CA2408}"/>
              </a:ext>
            </a:extLst>
          </p:cNvPr>
          <p:cNvSpPr/>
          <p:nvPr/>
        </p:nvSpPr>
        <p:spPr>
          <a:xfrm rot="20683235">
            <a:off x="6263613" y="1941653"/>
            <a:ext cx="3387785" cy="1726489"/>
          </a:xfrm>
          <a:prstGeom prst="ellipse">
            <a:avLst/>
          </a:prstGeom>
          <a:noFill/>
          <a:ln w="38100">
            <a:solidFill>
              <a:srgbClr val="619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2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6211" y="2159531"/>
            <a:ext cx="7561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Seven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5547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context: two types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Exploratory </a:t>
            </a:r>
            <a:r>
              <a:rPr lang="en-US" sz="2400" dirty="0">
                <a:sym typeface="Wingdings"/>
              </a:rPr>
              <a:t> meant for you, don’t yet know what the data says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ym typeface="Wingdings"/>
              </a:rPr>
              <a:t>Explanatory</a:t>
            </a:r>
            <a:r>
              <a:rPr lang="en-US" sz="2400" dirty="0">
                <a:sym typeface="Wingdings"/>
              </a:rPr>
              <a:t>  meant for audience, you know what you want to say</a:t>
            </a:r>
          </a:p>
          <a:p>
            <a:pPr lvl="1"/>
            <a:r>
              <a:rPr lang="en-US" sz="2000" dirty="0">
                <a:sym typeface="Wingdings"/>
              </a:rPr>
              <a:t>What we’re focusing on!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7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Believe in bar, line, and scatter plots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reasonable axis tick lengths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the default may not make sense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4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44" y="261130"/>
            <a:ext cx="10972800" cy="903465"/>
          </a:xfrm>
        </p:spPr>
        <p:txBody>
          <a:bodyPr/>
          <a:lstStyle/>
          <a:p>
            <a:r>
              <a:rPr lang="en-US" dirty="0"/>
              <a:t>Who is this person I’m listening to???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21" y="1553926"/>
            <a:ext cx="11240468" cy="428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Data science + sociology = seeing patterns through the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187304" y="297218"/>
            <a:ext cx="1823986" cy="1837357"/>
            <a:chOff x="4972053" y="4525840"/>
            <a:chExt cx="2283361" cy="2161596"/>
          </a:xfrm>
        </p:grpSpPr>
        <p:pic>
          <p:nvPicPr>
            <p:cNvPr id="5" name="Picture 4" descr="BU00434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072" y="4917630"/>
              <a:ext cx="1858441" cy="1517243"/>
            </a:xfrm>
            <a:prstGeom prst="rect">
              <a:avLst/>
            </a:prstGeom>
          </p:spPr>
        </p:pic>
        <p:sp>
          <p:nvSpPr>
            <p:cNvPr id="6" name="&quot;No&quot; Symbol 5"/>
            <p:cNvSpPr>
              <a:spLocks noChangeAspect="1"/>
            </p:cNvSpPr>
            <p:nvPr/>
          </p:nvSpPr>
          <p:spPr>
            <a:xfrm>
              <a:off x="4972053" y="4525840"/>
              <a:ext cx="2283361" cy="2161596"/>
            </a:xfrm>
            <a:prstGeom prst="noSmoking">
              <a:avLst>
                <a:gd name="adj" fmla="val 99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5500" b="28836"/>
          <a:stretch/>
        </p:blipFill>
        <p:spPr>
          <a:xfrm>
            <a:off x="-1" y="3553122"/>
            <a:ext cx="2810669" cy="1283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22" y="2006045"/>
            <a:ext cx="3237451" cy="2155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86" y="3418022"/>
            <a:ext cx="2909934" cy="2182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720" y="3656563"/>
            <a:ext cx="2946400" cy="233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449" y="3831784"/>
            <a:ext cx="1977503" cy="19775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031" y="2545191"/>
            <a:ext cx="2450560" cy="9986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477" y="2377755"/>
            <a:ext cx="2389943" cy="13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color sparingly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46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  <a:ln>
            <a:solidFill>
              <a:srgbClr val="760046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Believe in bar, line, and scatter plots </a:t>
            </a:r>
            <a:r>
              <a:rPr lang="en-US" dirty="0">
                <a:solidFill>
                  <a:srgbClr val="FFFF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FFFF00"/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800000"/>
                </a:solidFill>
              </a:rPr>
              <a:t>Use color sparingly </a:t>
            </a:r>
            <a:r>
              <a:rPr lang="en-US" dirty="0">
                <a:solidFill>
                  <a:srgbClr val="8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800000"/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C4851"/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Use descriptive titles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FF"/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56AD03"/>
                </a:solidFill>
              </a:rPr>
              <a:t>Make your text bigger than you’d think </a:t>
            </a:r>
            <a:r>
              <a:rPr lang="en-US" dirty="0">
                <a:solidFill>
                  <a:srgbClr val="56AD03"/>
                </a:solidFill>
                <a:sym typeface="Wingdings"/>
              </a:rPr>
              <a:t></a:t>
            </a:r>
            <a:r>
              <a:rPr lang="en-US" dirty="0">
                <a:solidFill>
                  <a:srgbClr val="56AD03"/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C38FF"/>
                </a:solidFill>
              </a:rPr>
              <a:t>Consider your data-to-ink ratio </a:t>
            </a:r>
            <a:r>
              <a:rPr lang="en-US" dirty="0">
                <a:solidFill>
                  <a:srgbClr val="CC38FF"/>
                </a:solidFill>
                <a:sym typeface="Wingdings"/>
              </a:rPr>
              <a:t> remove distractions</a:t>
            </a:r>
            <a:endParaRPr lang="en-US" dirty="0">
              <a:solidFill>
                <a:srgbClr val="CC38F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73822" y="278851"/>
            <a:ext cx="9325427" cy="923330"/>
          </a:xfrm>
          <a:prstGeom prst="rect">
            <a:avLst/>
          </a:prstGeom>
          <a:noFill/>
          <a:ln w="76200" cmpd="sng">
            <a:solidFill>
              <a:schemeClr val="accent2">
                <a:lumMod val="50000"/>
              </a:schemeClr>
            </a:solidFill>
            <a:prstDash val="dash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5"/>
                  </a:solidFill>
                  <a:prstDash val="solid"/>
                </a:ln>
                <a:solidFill>
                  <a:schemeClr val="accent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Seven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9299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color sparingly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6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4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legends suck?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Placeholder 6" descr="BoringLegend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2906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your data directly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Placeholder 5" descr="BoringLegen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1"/>
          <a:stretch/>
        </p:blipFill>
        <p:spPr>
          <a:xfrm>
            <a:off x="1193741" y="1369361"/>
            <a:ext cx="9037681" cy="4902259"/>
          </a:xfrm>
        </p:spPr>
      </p:pic>
      <p:sp>
        <p:nvSpPr>
          <p:cNvPr id="7" name="TextBox 6"/>
          <p:cNvSpPr txBox="1"/>
          <p:nvPr/>
        </p:nvSpPr>
        <p:spPr>
          <a:xfrm>
            <a:off x="9831756" y="1403126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Group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33172" y="2896488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Group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4587" y="3395228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Group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36003" y="3867329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51647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your data directly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Placeholder 5" descr="BoringLegend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1"/>
          <a:stretch/>
        </p:blipFill>
        <p:spPr>
          <a:xfrm>
            <a:off x="1193741" y="1369361"/>
            <a:ext cx="9037681" cy="4902259"/>
          </a:xfrm>
        </p:spPr>
      </p:pic>
      <p:sp>
        <p:nvSpPr>
          <p:cNvPr id="7" name="TextBox 6"/>
          <p:cNvSpPr txBox="1"/>
          <p:nvPr/>
        </p:nvSpPr>
        <p:spPr>
          <a:xfrm>
            <a:off x="9831756" y="1403126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38FF"/>
                </a:solidFill>
                <a:latin typeface="Helvetica"/>
                <a:cs typeface="Helvetica"/>
              </a:rPr>
              <a:t>Group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33172" y="2896488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4851"/>
                </a:solidFill>
                <a:latin typeface="Helvetica"/>
                <a:cs typeface="Helvetica"/>
              </a:rPr>
              <a:t>Group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4587" y="3395228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7BBBB"/>
                </a:solidFill>
                <a:latin typeface="Helvetica"/>
                <a:cs typeface="Helvetica"/>
              </a:rPr>
              <a:t>Group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36003" y="3867329"/>
            <a:ext cx="137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6AD03"/>
                </a:solidFill>
                <a:latin typeface="Helvetica"/>
                <a:cs typeface="Helvetica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723450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your data directly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Placeholder 6" descr="BoringLegend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7179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descriptive titles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0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your viewer what they should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Placeholder 4" descr="Title_boring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489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1402-12DD-437F-98B7-0B087B7A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5829"/>
            <a:ext cx="10972800" cy="601193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/>
              <a:t>Why is data visualization important?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/>
              <a:t>What is wrong with these plots?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/>
              <a:t>What are the important parts of a visualization?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/>
              <a:t>What are my best practices?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b="1" dirty="0"/>
              <a:t>How would you visualize this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89F40-BE5E-41F7-875D-26AEBC89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your viewer what they should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Placeholder 4" descr="Title_better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625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your viewer what they should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Placeholder 4" descr="Title_better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 descr="Title_better_pink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4"/>
          <a:stretch/>
        </p:blipFill>
        <p:spPr>
          <a:xfrm>
            <a:off x="6296132" y="1369153"/>
            <a:ext cx="4701832" cy="4903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4EE6C-007A-4CFE-9A8C-8BA7DE4A50CC}"/>
              </a:ext>
            </a:extLst>
          </p:cNvPr>
          <p:cNvSpPr txBox="1"/>
          <p:nvPr/>
        </p:nvSpPr>
        <p:spPr>
          <a:xfrm>
            <a:off x="3549587" y="1341908"/>
            <a:ext cx="3110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</a:rPr>
              <a:t>Risen Sharply Since 2015</a:t>
            </a:r>
          </a:p>
        </p:txBody>
      </p:sp>
    </p:spTree>
    <p:extLst>
      <p:ext uri="{BB962C8B-B14F-4D97-AF65-F5344CB8AC3E}">
        <p14:creationId xmlns:p14="http://schemas.microsoft.com/office/powerpoint/2010/main" val="3262029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Make your text bigger than you’d think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Consider your data-to-ink ratio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remove distractions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7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Nobody likes to squint!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Placeholder 5" descr="SmallText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345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likes to squint!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Placeholder 6" descr="BiggestText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442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6E7-5A60-49DE-BD9A-18BAE822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9206-80CD-4242-A37B-80517016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2770"/>
            <a:ext cx="10972800" cy="47875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Believe in bar, line, and scatter plots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your audience already recognizes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reasonable axis tick lengths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the default may not make sense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color sparingly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when you do use it, be intentional and internally consistent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gradients for density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If referring to the same thing in multiple plots, use the same color each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gridlines gray and don’t use minor gridlines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Legends (usually) suck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descriptive titles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tell your viewer what they should see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Traditional scientific titles are not explanatory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make your audience struggle – make your point as clear as possible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Make your text bigger than you’d think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nobody likes to squint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Consider your data-to-ink ratio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 remove distractions</a:t>
            </a: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1066769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2DB8D-E4EA-4802-A183-2189641E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85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Placeholder 4" descr="Unit+declutter+2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" b="1425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97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Placeholder 4" descr="Unit+declutter+3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Placeholder 4" descr="Unit+declutter+4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Placeholder 4" descr="Unit+declutter+5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9231" y="2159530"/>
            <a:ext cx="7266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Why is data </a:t>
            </a:r>
            <a:r>
              <a:rPr lang="en-US" sz="7200" dirty="0" err="1">
                <a:solidFill>
                  <a:schemeClr val="bg1"/>
                </a:solidFill>
              </a:rPr>
              <a:t>viz</a:t>
            </a:r>
            <a:r>
              <a:rPr lang="en-US" sz="7200" dirty="0">
                <a:solidFill>
                  <a:schemeClr val="bg1"/>
                </a:solidFill>
              </a:rPr>
              <a:t> important?</a:t>
            </a:r>
          </a:p>
        </p:txBody>
      </p:sp>
    </p:spTree>
    <p:extLst>
      <p:ext uri="{BB962C8B-B14F-4D97-AF65-F5344CB8AC3E}">
        <p14:creationId xmlns:p14="http://schemas.microsoft.com/office/powerpoint/2010/main" val="73336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Placeholder 4" descr="Unit+declutter+5a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Placeholder 4" descr="Unit+declutter+6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Placeholder 4" descr="Unit+declutter+7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Placeholder 4" descr="Unit+declutter+8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Placeholder 4" descr="Unit+declutter+9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Placeholder 4" descr="Unit+declutter+10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 b="129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8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Placeholder 4" descr="Unit+declutter+11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167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8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Placeholder 4" descr="Unit+declutter+12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155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remove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Placeholder 4" descr="Unit+declutter+2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" b="142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02742" y="2281120"/>
            <a:ext cx="6671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Drawing from tabular data</a:t>
            </a:r>
          </a:p>
        </p:txBody>
      </p:sp>
    </p:spTree>
    <p:extLst>
      <p:ext uri="{BB962C8B-B14F-4D97-AF65-F5344CB8AC3E}">
        <p14:creationId xmlns:p14="http://schemas.microsoft.com/office/powerpoint/2010/main" val="299910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AAF-679C-48FC-9353-43B61617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36" y="1334128"/>
            <a:ext cx="11662311" cy="428058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4000" dirty="0"/>
              <a:t>Data = information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4000" dirty="0"/>
              <a:t>Data visualization = communication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4000" dirty="0"/>
              <a:t>Good data visualization = effective communication 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4281-A7F2-41F1-AE82-077B2DA0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1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247381"/>
              </p:ext>
            </p:extLst>
          </p:nvPr>
        </p:nvGraphicFramePr>
        <p:xfrm>
          <a:off x="297918" y="393108"/>
          <a:ext cx="5490495" cy="6257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0573">
                <a:tc>
                  <a:txBody>
                    <a:bodyPr/>
                    <a:lstStyle/>
                    <a:p>
                      <a:r>
                        <a:rPr lang="en-US" dirty="0"/>
                        <a:t>Budget </a:t>
                      </a:r>
                      <a:r>
                        <a:rPr lang="en-US" sz="1800" dirty="0"/>
                        <a:t>(thousands)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Ticket Sales </a:t>
                      </a:r>
                      <a:r>
                        <a:rPr lang="en-US" sz="1800" dirty="0"/>
                        <a:t>(thousands)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398602"/>
              </p:ext>
            </p:extLst>
          </p:nvPr>
        </p:nvGraphicFramePr>
        <p:xfrm>
          <a:off x="6226520" y="386765"/>
          <a:ext cx="5490495" cy="6257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0573">
                <a:tc>
                  <a:txBody>
                    <a:bodyPr/>
                    <a:lstStyle/>
                    <a:p>
                      <a:r>
                        <a:rPr lang="en-US" dirty="0"/>
                        <a:t>Budget </a:t>
                      </a:r>
                      <a:r>
                        <a:rPr lang="en-US" sz="1800" dirty="0"/>
                        <a:t>(thousands)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Ticket Sales </a:t>
                      </a:r>
                      <a:r>
                        <a:rPr lang="en-US" sz="1800" dirty="0"/>
                        <a:t>(thousands)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0691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784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6F06-4AF4-4FBD-8DFD-FAE97BF2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sketches of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815CA-487B-4487-A723-F3AB8564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418D4-47C4-4C22-BE9A-B2E9DFCE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97" y="1367045"/>
            <a:ext cx="8195205" cy="52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97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DrawingFromTabular1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659301-602A-432B-9124-A6A00FFF550F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330438" y="4361945"/>
            <a:ext cx="3516642" cy="17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5064052-FDF7-409B-9E2E-B8DE3F8FF2FC}"/>
              </a:ext>
            </a:extLst>
          </p:cNvPr>
          <p:cNvSpPr/>
          <p:nvPr/>
        </p:nvSpPr>
        <p:spPr>
          <a:xfrm>
            <a:off x="2195327" y="4257533"/>
            <a:ext cx="184826" cy="181801"/>
          </a:xfrm>
          <a:prstGeom prst="ellipse">
            <a:avLst/>
          </a:prstGeom>
          <a:solidFill>
            <a:srgbClr val="F40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064052-FDF7-409B-9E2E-B8DE3F8FF2FC}"/>
              </a:ext>
            </a:extLst>
          </p:cNvPr>
          <p:cNvSpPr/>
          <p:nvPr/>
        </p:nvSpPr>
        <p:spPr>
          <a:xfrm>
            <a:off x="5847080" y="4288344"/>
            <a:ext cx="184826" cy="181801"/>
          </a:xfrm>
          <a:prstGeom prst="ellipse">
            <a:avLst/>
          </a:prstGeom>
          <a:solidFill>
            <a:srgbClr val="2D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09370" y="2085890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Female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3149" y="3589287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Male</a:t>
            </a:r>
          </a:p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726A9-5A4A-4751-9A62-904F36B617E6}"/>
              </a:ext>
            </a:extLst>
          </p:cNvPr>
          <p:cNvSpPr txBox="1"/>
          <p:nvPr/>
        </p:nvSpPr>
        <p:spPr>
          <a:xfrm>
            <a:off x="2053674" y="1630318"/>
            <a:ext cx="362095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Female directors can make the same ticket sales as male directors, with $400 less in budget.</a:t>
            </a:r>
          </a:p>
        </p:txBody>
      </p:sp>
    </p:spTree>
    <p:extLst>
      <p:ext uri="{BB962C8B-B14F-4D97-AF65-F5344CB8AC3E}">
        <p14:creationId xmlns:p14="http://schemas.microsoft.com/office/powerpoint/2010/main" val="348345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DrawingFromTabular2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09370" y="2085890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Female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3149" y="3589287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Male</a:t>
            </a:r>
          </a:p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726A9-5A4A-4751-9A62-904F36B617E6}"/>
              </a:ext>
            </a:extLst>
          </p:cNvPr>
          <p:cNvSpPr txBox="1"/>
          <p:nvPr/>
        </p:nvSpPr>
        <p:spPr>
          <a:xfrm>
            <a:off x="2399521" y="1963038"/>
            <a:ext cx="307590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Female directors outperform male directors on smaller budget (&lt;$800) films.</a:t>
            </a:r>
          </a:p>
        </p:txBody>
      </p:sp>
    </p:spTree>
    <p:extLst>
      <p:ext uri="{BB962C8B-B14F-4D97-AF65-F5344CB8AC3E}">
        <p14:creationId xmlns:p14="http://schemas.microsoft.com/office/powerpoint/2010/main" val="1663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rawingFromTabular3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01189" y="1694101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Female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04968" y="3427167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Male</a:t>
            </a:r>
          </a:p>
          <a:p>
            <a:r>
              <a:rPr lang="en-US" sz="2400" dirty="0">
                <a:solidFill>
                  <a:srgbClr val="0000FF"/>
                </a:solidFill>
                <a:latin typeface="Helvetica"/>
                <a:cs typeface="Helvetica"/>
              </a:rPr>
              <a:t>Directors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726A9-5A4A-4751-9A62-904F36B617E6}"/>
              </a:ext>
            </a:extLst>
          </p:cNvPr>
          <p:cNvSpPr txBox="1"/>
          <p:nvPr/>
        </p:nvSpPr>
        <p:spPr>
          <a:xfrm>
            <a:off x="5539515" y="4444781"/>
            <a:ext cx="362095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Male directors are unprofitable with budgets less than $500. </a:t>
            </a:r>
          </a:p>
        </p:txBody>
      </p:sp>
    </p:spTree>
    <p:extLst>
      <p:ext uri="{BB962C8B-B14F-4D97-AF65-F5344CB8AC3E}">
        <p14:creationId xmlns:p14="http://schemas.microsoft.com/office/powerpoint/2010/main" val="17402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rawingFromTabular3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726A9-5A4A-4751-9A62-904F36B617E6}"/>
              </a:ext>
            </a:extLst>
          </p:cNvPr>
          <p:cNvSpPr txBox="1"/>
          <p:nvPr/>
        </p:nvSpPr>
        <p:spPr>
          <a:xfrm>
            <a:off x="5539515" y="4430499"/>
            <a:ext cx="362095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Helvetica"/>
                <a:cs typeface="Helvetica"/>
              </a:rPr>
              <a:t>Male directors </a:t>
            </a:r>
            <a:r>
              <a:rPr lang="en-US" sz="2000" b="1" dirty="0">
                <a:latin typeface="Helvetica"/>
                <a:cs typeface="Helvetica"/>
              </a:rPr>
              <a:t>are unprofitable with budgets less than $500. </a:t>
            </a:r>
          </a:p>
        </p:txBody>
      </p:sp>
      <p:pic>
        <p:nvPicPr>
          <p:cNvPr id="11" name="Picture Placeholder 3" descr="DrawingFromTabular3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92" b="41752"/>
          <a:stretch/>
        </p:blipFill>
        <p:spPr>
          <a:xfrm>
            <a:off x="3026467" y="1359641"/>
            <a:ext cx="7962060" cy="28554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5313" y="1315822"/>
            <a:ext cx="174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Female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Directors</a:t>
            </a:r>
          </a:p>
        </p:txBody>
      </p:sp>
    </p:spTree>
    <p:extLst>
      <p:ext uri="{BB962C8B-B14F-4D97-AF65-F5344CB8AC3E}">
        <p14:creationId xmlns:p14="http://schemas.microsoft.com/office/powerpoint/2010/main" val="282032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0799" y="2490281"/>
            <a:ext cx="93109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Thank you!</a:t>
            </a:r>
          </a:p>
          <a:p>
            <a:r>
              <a:rPr lang="en-US" sz="44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https://github.com/ktebbe/DataViz</a:t>
            </a:r>
            <a:endParaRPr lang="en-US" sz="4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86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Storytelling with Data </a:t>
            </a:r>
            <a:r>
              <a:rPr lang="en-US" dirty="0"/>
              <a:t>books - </a:t>
            </a:r>
            <a:r>
              <a:rPr lang="en-US" dirty="0">
                <a:hlinkClick r:id="rId2"/>
              </a:rPr>
              <a:t>http://www.storytellingwithdata.com/books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Free e-book on visualization- </a:t>
            </a:r>
            <a:r>
              <a:rPr lang="en-US" u="sng" dirty="0">
                <a:hlinkClick r:id="rId3"/>
              </a:rPr>
              <a:t>https://serialmentor.com/dataviz/</a:t>
            </a:r>
          </a:p>
          <a:p>
            <a:endParaRPr lang="en-US" dirty="0"/>
          </a:p>
          <a:p>
            <a:r>
              <a:rPr lang="en-US" dirty="0"/>
              <a:t>Intro to </a:t>
            </a:r>
            <a:r>
              <a:rPr lang="en-US" i="1" dirty="0" err="1"/>
              <a:t>ggplot</a:t>
            </a:r>
            <a:r>
              <a:rPr lang="en-US" dirty="0"/>
              <a:t> in R - </a:t>
            </a:r>
            <a:r>
              <a:rPr lang="en-US" u="sng" dirty="0">
                <a:hlinkClick r:id="rId4"/>
              </a:rPr>
              <a:t>https://www.williamrchase.com/slides/ggplot_intro.html</a:t>
            </a:r>
            <a:r>
              <a:rPr lang="en-US" dirty="0"/>
              <a:t> </a:t>
            </a:r>
            <a:r>
              <a:rPr lang="en-US" dirty="0" err="1"/>
              <a:t>and</a:t>
            </a:r>
            <a:r>
              <a:rPr lang="en-US" u="sng" dirty="0" err="1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://evamaerey.github.io/ggplot_flipbook/ggplot_flipbook_xaringan.html#1  </a:t>
            </a:r>
          </a:p>
          <a:p>
            <a:endParaRPr lang="en-US" u="sng" dirty="0">
              <a:hlinkClick r:id="rId5"/>
            </a:endParaRPr>
          </a:p>
          <a:p>
            <a:r>
              <a:rPr lang="en-US" i="1" dirty="0" err="1"/>
              <a:t>ggplot</a:t>
            </a:r>
            <a:r>
              <a:rPr lang="en-US" dirty="0"/>
              <a:t> examples </a:t>
            </a:r>
            <a:r>
              <a:rPr lang="en-US" u="sng" dirty="0">
                <a:hlinkClick r:id="rId6"/>
              </a:rPr>
              <a:t>https://wilkelab.org/practicalgg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Slide deck on data communication - </a:t>
            </a:r>
            <a:r>
              <a:rPr lang="en-US" u="sng" dirty="0">
                <a:hlinkClick r:id="rId7"/>
              </a:rPr>
              <a:t>https://www.amelia.mn/TeachingDataCommunication.pdf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4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80F8-0983-406D-9465-6C0A0A80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mediocre visualizations give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7117-E8A0-4373-BCE0-24702771B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Misleading results</a:t>
            </a:r>
          </a:p>
          <a:p>
            <a:r>
              <a:rPr lang="en-US" sz="3200" dirty="0"/>
              <a:t>Incorrect interpretations</a:t>
            </a:r>
          </a:p>
          <a:p>
            <a:r>
              <a:rPr lang="en-US" sz="3200" dirty="0"/>
              <a:t>Confusion</a:t>
            </a:r>
          </a:p>
          <a:p>
            <a:r>
              <a:rPr lang="en-US" sz="3200" dirty="0"/>
              <a:t>Lack of attention</a:t>
            </a:r>
          </a:p>
          <a:p>
            <a:r>
              <a:rPr lang="en-US" sz="3200" dirty="0"/>
              <a:t>Worse impression of work quality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9AF3C-5289-4715-B1D8-2255F5E4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1829" y="2277483"/>
            <a:ext cx="750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What’s wrong with these plots?</a:t>
            </a:r>
          </a:p>
        </p:txBody>
      </p:sp>
    </p:spTree>
    <p:extLst>
      <p:ext uri="{BB962C8B-B14F-4D97-AF65-F5344CB8AC3E}">
        <p14:creationId xmlns:p14="http://schemas.microsoft.com/office/powerpoint/2010/main" val="299910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5ABC-BF29-4CF9-AAE9-CCE59EFF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6364-B466-461A-892B-BF7A9A1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Placeholder 5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02C792B5-FB61-4510-B948-4F621782E0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1610" r="746" b="8506"/>
          <a:stretch/>
        </p:blipFill>
        <p:spPr>
          <a:xfrm>
            <a:off x="1266825" y="1070065"/>
            <a:ext cx="9658350" cy="5309595"/>
          </a:xfrm>
        </p:spPr>
      </p:pic>
      <p:sp>
        <p:nvSpPr>
          <p:cNvPr id="4" name="TextBox 3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3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5ABC-BF29-4CF9-AAE9-CCE59EFF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improved?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36364-B466-461A-892B-BF7A9A1E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26035-C405-7A43-87DE-8D5091C505B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E0A4B-E3B5-4546-B80D-49B1EFFD6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" r="1314" b="-2440"/>
          <a:stretch/>
        </p:blipFill>
        <p:spPr>
          <a:xfrm>
            <a:off x="1987521" y="1485899"/>
            <a:ext cx="8108980" cy="4975481"/>
          </a:xfrm>
        </p:spPr>
      </p:pic>
      <p:sp>
        <p:nvSpPr>
          <p:cNvPr id="5" name="TextBox 4"/>
          <p:cNvSpPr txBox="1"/>
          <p:nvPr/>
        </p:nvSpPr>
        <p:spPr>
          <a:xfrm>
            <a:off x="10700723" y="6282138"/>
            <a:ext cx="10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475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003F5F"/>
      </a:dk2>
      <a:lt2>
        <a:srgbClr val="D4D5D7"/>
      </a:lt2>
      <a:accent1>
        <a:srgbClr val="003F5F"/>
      </a:accent1>
      <a:accent2>
        <a:srgbClr val="EC008C"/>
      </a:accent2>
      <a:accent3>
        <a:srgbClr val="D4D5D7"/>
      </a:accent3>
      <a:accent4>
        <a:srgbClr val="908676"/>
      </a:accent4>
      <a:accent5>
        <a:srgbClr val="FFFFFF"/>
      </a:accent5>
      <a:accent6>
        <a:srgbClr val="EC008C"/>
      </a:accent6>
      <a:hlink>
        <a:srgbClr val="003F5F"/>
      </a:hlink>
      <a:folHlink>
        <a:srgbClr val="908676"/>
      </a:folHlink>
    </a:clrScheme>
    <a:fontScheme name="Custom 1">
      <a:majorFont>
        <a:latin typeface="Helvetic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003F5F"/>
      </a:dk2>
      <a:lt2>
        <a:srgbClr val="D4D5D7"/>
      </a:lt2>
      <a:accent1>
        <a:srgbClr val="003F5F"/>
      </a:accent1>
      <a:accent2>
        <a:srgbClr val="EC008C"/>
      </a:accent2>
      <a:accent3>
        <a:srgbClr val="D4D5D7"/>
      </a:accent3>
      <a:accent4>
        <a:srgbClr val="908676"/>
      </a:accent4>
      <a:accent5>
        <a:srgbClr val="FFFFFF"/>
      </a:accent5>
      <a:accent6>
        <a:srgbClr val="EC008C"/>
      </a:accent6>
      <a:hlink>
        <a:srgbClr val="003F5F"/>
      </a:hlink>
      <a:folHlink>
        <a:srgbClr val="908676"/>
      </a:folHlink>
    </a:clrScheme>
    <a:fontScheme name="Custom 1">
      <a:majorFont>
        <a:latin typeface="Helvetic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13742</TotalTime>
  <Words>2632</Words>
  <Application>Microsoft Office PowerPoint</Application>
  <PresentationFormat>Widescreen</PresentationFormat>
  <Paragraphs>454</Paragraphs>
  <Slides>57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Georgia</vt:lpstr>
      <vt:lpstr>Helvetica</vt:lpstr>
      <vt:lpstr>1_Office Theme</vt:lpstr>
      <vt:lpstr>2_Office Theme</vt:lpstr>
      <vt:lpstr>Effective Data Visualization Workshop</vt:lpstr>
      <vt:lpstr>Who is this person I’m listening to???</vt:lpstr>
      <vt:lpstr>PowerPoint Presentation</vt:lpstr>
      <vt:lpstr>PowerPoint Presentation</vt:lpstr>
      <vt:lpstr>PowerPoint Presentation</vt:lpstr>
      <vt:lpstr>What do mediocre visualizations give us?</vt:lpstr>
      <vt:lpstr>PowerPoint Presentation</vt:lpstr>
      <vt:lpstr>What could be improved?</vt:lpstr>
      <vt:lpstr>What could be improved?</vt:lpstr>
      <vt:lpstr>What could be improved?</vt:lpstr>
      <vt:lpstr>What could be improved?</vt:lpstr>
      <vt:lpstr>What could be improved?</vt:lpstr>
      <vt:lpstr>What could be improved?</vt:lpstr>
      <vt:lpstr>PowerPoint Presentation</vt:lpstr>
      <vt:lpstr>PowerPoint Presentation</vt:lpstr>
      <vt:lpstr>PowerPoint Presentation</vt:lpstr>
      <vt:lpstr>For context: two types of data visualization</vt:lpstr>
      <vt:lpstr>Seven best practices</vt:lpstr>
      <vt:lpstr>Seven best practices</vt:lpstr>
      <vt:lpstr>Seven best practices</vt:lpstr>
      <vt:lpstr>PowerPoint Presentation</vt:lpstr>
      <vt:lpstr>Seven best practices</vt:lpstr>
      <vt:lpstr>Seven best practices</vt:lpstr>
      <vt:lpstr>Why do legends suck?</vt:lpstr>
      <vt:lpstr>Label your data directly</vt:lpstr>
      <vt:lpstr>Label your data directly</vt:lpstr>
      <vt:lpstr>Label your data directly</vt:lpstr>
      <vt:lpstr>Seven best practices</vt:lpstr>
      <vt:lpstr>Tell your viewer what they should see</vt:lpstr>
      <vt:lpstr>Tell your viewer what they should see</vt:lpstr>
      <vt:lpstr>Tell your viewer what they should see</vt:lpstr>
      <vt:lpstr>Seven best practices</vt:lpstr>
      <vt:lpstr>Nobody likes to squint!</vt:lpstr>
      <vt:lpstr>Nobody likes to squint!</vt:lpstr>
      <vt:lpstr>Seven best practices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Things to remove</vt:lpstr>
      <vt:lpstr>PowerPoint Presentation</vt:lpstr>
      <vt:lpstr>PowerPoint Presentation</vt:lpstr>
      <vt:lpstr>Initial sketches of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 Tebbe</dc:creator>
  <cp:lastModifiedBy>Kira Tebbe</cp:lastModifiedBy>
  <cp:revision>143</cp:revision>
  <dcterms:created xsi:type="dcterms:W3CDTF">2019-09-10T15:33:23Z</dcterms:created>
  <dcterms:modified xsi:type="dcterms:W3CDTF">2020-02-25T20:53:05Z</dcterms:modified>
</cp:coreProperties>
</file>